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304" r:id="rId11"/>
    <p:sldId id="302" r:id="rId12"/>
    <p:sldId id="294" r:id="rId13"/>
    <p:sldId id="298" r:id="rId14"/>
    <p:sldId id="311" r:id="rId15"/>
    <p:sldId id="295" r:id="rId16"/>
    <p:sldId id="315" r:id="rId17"/>
    <p:sldId id="316" r:id="rId18"/>
    <p:sldId id="319" r:id="rId19"/>
    <p:sldId id="328" r:id="rId20"/>
    <p:sldId id="334" r:id="rId21"/>
    <p:sldId id="320" r:id="rId22"/>
    <p:sldId id="335" r:id="rId23"/>
    <p:sldId id="336" r:id="rId24"/>
    <p:sldId id="321" r:id="rId25"/>
    <p:sldId id="325" r:id="rId26"/>
    <p:sldId id="284" r:id="rId27"/>
    <p:sldId id="28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304"/>
            <p14:sldId id="302"/>
            <p14:sldId id="294"/>
            <p14:sldId id="298"/>
            <p14:sldId id="311"/>
            <p14:sldId id="295"/>
            <p14:sldId id="315"/>
            <p14:sldId id="316"/>
            <p14:sldId id="319"/>
            <p14:sldId id="328"/>
            <p14:sldId id="334"/>
            <p14:sldId id="320"/>
            <p14:sldId id="335"/>
            <p14:sldId id="336"/>
            <p14:sldId id="321"/>
            <p14:sldId id="32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This thesis studies the </a:t>
            </a:r>
            <a:r>
              <a:rPr lang="en-US" altLang="en-GB"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dirty="0">
                <a:effectLst/>
                <a:latin typeface="Times New Roman" panose="02020603050405020304" pitchFamily="18" charset="0"/>
                <a:cs typeface="Times New Roman" panose="02020603050405020304" pitchFamily="18" charset="0"/>
                <a:sym typeface="+mn-ea"/>
              </a:rPr>
              <a:t>31st January </a:t>
            </a:r>
            <a:r>
              <a:rPr lang="en-GB" altLang="zh-CN" dirty="0">
                <a:effectLst/>
                <a:latin typeface="Times New Roman" panose="02020603050405020304" pitchFamily="18" charset="0"/>
                <a:cs typeface="Times New Roman" panose="02020603050405020304" pitchFamily="18" charset="0"/>
                <a:sym typeface="+mn-ea"/>
              </a:rPr>
              <a:t>2020 to October 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 the models reveal the sampling effects in the UK of the</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COVID-19 epidemics, indicating the gap between ‘true’ infections and the detected</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numbers. According to this index, the results of the experiments show that the UK</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government did well after the first outbreak around 28th March, where the sampling</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effect keeps high afer then.</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a:t>
            </a: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hart_01"/>
          <p:cNvPicPr>
            <a:picLocks noChangeAspect="1"/>
          </p:cNvPicPr>
          <p:nvPr/>
        </p:nvPicPr>
        <p:blipFill>
          <a:blip r:embed="rId1"/>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2"/>
          <a:stretch>
            <a:fillRect/>
          </a:stretch>
        </p:blipFill>
        <p:spPr>
          <a:xfrm>
            <a:off x="6235065" y="858520"/>
            <a:ext cx="5819775" cy="5528945"/>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6"/>
          <p:cNvPicPr>
            <a:picLocks noChangeAspect="1"/>
          </p:cNvPicPr>
          <p:nvPr/>
        </p:nvPicPr>
        <p:blipFill>
          <a:blip r:embed="rId1"/>
          <a:stretch>
            <a:fillRect/>
          </a:stretch>
        </p:blipFill>
        <p:spPr>
          <a:xfrm>
            <a:off x="680720" y="854710"/>
            <a:ext cx="5811520" cy="552132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98615" y="985520"/>
            <a:ext cx="5380355" cy="54463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a:t>
            </a:r>
            <a:r>
              <a:rPr lang="en-US" altLang="zh-CN" sz="2600">
                <a:latin typeface="Times New Roman" panose="02020603050405020304" pitchFamily="18" charset="0"/>
                <a:ea typeface="微软雅黑 Light" panose="020B0502040204020203" charset="-122"/>
                <a:cs typeface="+mn-ea"/>
                <a:sym typeface="+mn-ea"/>
              </a:rPr>
              <a:t>Great Glasgow region (green line) is lies </a:t>
            </a:r>
            <a:r>
              <a:rPr lang="en-US" altLang="zh-CN" sz="2600" b="1">
                <a:solidFill>
                  <a:srgbClr val="175091"/>
                </a:solidFill>
                <a:latin typeface="Times New Roman" panose="02020603050405020304" pitchFamily="18" charset="0"/>
                <a:ea typeface="微软雅黑 Light" panose="020B0502040204020203" charset="-122"/>
                <a:cs typeface="+mn-ea"/>
                <a:sym typeface="+mn-ea"/>
              </a:rPr>
              <a:t>within the 95%CI</a:t>
            </a:r>
            <a:r>
              <a:rPr lang="en-US" altLang="zh-CN" sz="2600">
                <a:latin typeface="Times New Roman" panose="02020603050405020304" pitchFamily="18" charset="0"/>
                <a:ea typeface="微软雅黑 Light" panose="020B0502040204020203" charset="-122"/>
                <a:cs typeface="+mn-ea"/>
                <a:sym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the cumulative infection result of </a:t>
            </a:r>
            <a:r>
              <a:rPr lang="en-US" altLang="zh-CN" sz="2600">
                <a:latin typeface="Times New Roman" panose="02020603050405020304" pitchFamily="18" charset="0"/>
                <a:ea typeface="微软雅黑 Light" panose="020B0502040204020203" charset="-122"/>
                <a:cs typeface="+mn-ea"/>
                <a:sym typeface="+mn-ea"/>
              </a:rPr>
              <a:t> </a:t>
            </a:r>
            <a:r>
              <a:rPr lang="en-US" altLang="zh-CN" sz="2600">
                <a:latin typeface="Times New Roman" panose="02020603050405020304" pitchFamily="18" charset="0"/>
                <a:ea typeface="微软雅黑 Light" panose="020B0502040204020203" charset="-122"/>
                <a:cs typeface="+mn-ea"/>
                <a:sym typeface="+mn-ea"/>
              </a:rPr>
              <a:t>REACT group (red line), ONS (yellow line) and Oxford area (purple line) are</a:t>
            </a:r>
            <a:r>
              <a:rPr lang="en-US" altLang="zh-CN" sz="2600">
                <a:latin typeface="Times New Roman" panose="02020603050405020304" pitchFamily="18" charset="0"/>
                <a:ea typeface="微软雅黑 Light" panose="020B0502040204020203" charset="-122"/>
                <a:cs typeface="+mn-ea"/>
              </a:rPr>
              <a:t>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8"/>
          <p:cNvPicPr>
            <a:picLocks noChangeAspect="1"/>
          </p:cNvPicPr>
          <p:nvPr/>
        </p:nvPicPr>
        <p:blipFill>
          <a:blip r:embed="rId1"/>
          <a:srcRect t="1352" b="3393"/>
          <a:stretch>
            <a:fillRect/>
          </a:stretch>
        </p:blipFill>
        <p:spPr>
          <a:xfrm>
            <a:off x="665480" y="882650"/>
            <a:ext cx="6104255" cy="552513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12: Daily sampling effect inferred 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Conclusion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Conclusion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2245995" y="1333500"/>
            <a:ext cx="1922145"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31st January </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7158990" y="1333500"/>
            <a:ext cx="227584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1st October </a:t>
            </a:r>
            <a:endParaRPr lang="en-US" altLang="zh-CN" sz="2400" b="1">
              <a:latin typeface="Times New Roman" panose="02020603050405020304" pitchFamily="18" charset="0"/>
              <a:cs typeface="Times New Roman" panose="02020603050405020304" pitchFamily="18" charset="0"/>
            </a:endParaRPr>
          </a:p>
        </p:txBody>
      </p:sp>
      <p:cxnSp>
        <p:nvCxnSpPr>
          <p:cNvPr id="6" name="直接箭头连接符 5"/>
          <p:cNvCxnSpPr>
            <a:stCxn id="4" idx="3"/>
            <a:endCxn id="5" idx="1"/>
          </p:cNvCxnSpPr>
          <p:nvPr/>
        </p:nvCxnSpPr>
        <p:spPr>
          <a:xfrm>
            <a:off x="4168140" y="1564005"/>
            <a:ext cx="299085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90085" y="1103630"/>
            <a:ext cx="2346960" cy="460375"/>
          </a:xfrm>
          <a:prstGeom prst="rect">
            <a:avLst/>
          </a:prstGeom>
          <a:noFill/>
        </p:spPr>
        <p:txBody>
          <a:bodyPr wrap="square" rtlCol="0">
            <a:spAutoFit/>
          </a:bodyPr>
          <a:p>
            <a:r>
              <a:rPr lang="en-US" altLang="zh-CN" sz="2400" b="1">
                <a:solidFill>
                  <a:srgbClr val="002060"/>
                </a:solidFill>
                <a:latin typeface="Times New Roman" panose="02020603050405020304" pitchFamily="18" charset="0"/>
                <a:cs typeface="Times New Roman" panose="02020603050405020304" pitchFamily="18" charset="0"/>
              </a:rPr>
              <a:t>Sampling effect</a:t>
            </a:r>
            <a:endParaRPr lang="en-US" altLang="zh-CN" sz="2400" b="1">
              <a:solidFill>
                <a:srgbClr val="00206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875030" y="2247265"/>
            <a:ext cx="10603230" cy="891540"/>
            <a:chOff x="1504" y="1870"/>
            <a:chExt cx="16444" cy="1404"/>
          </a:xfrm>
        </p:grpSpPr>
        <p:sp>
          <p:nvSpPr>
            <p:cNvPr id="21" name="文本框 20"/>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UK government did well after the first outbreak around 28th March, where the sampling effect keeps high afer then, with some ups and downs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19" name="矩形 18"/>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87620"/>
          </a:xfrm>
          <a:prstGeom prst="rect">
            <a:avLst/>
          </a:prstGeom>
          <a:noFill/>
        </p:spPr>
        <p:txBody>
          <a:bodyPr wrap="square" lIns="0" rtlCol="0">
            <a:spAutoFit/>
          </a:bodyPr>
          <a:p>
            <a:pPr fontAlgn="auto">
              <a:spcAft>
                <a:spcPts val="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800">
                <a:latin typeface="Times New Roman" panose="02020603050405020304" pitchFamily="18" charset="0"/>
                <a:ea typeface="微软雅黑 Light" panose="020B0502040204020203" charset="-122"/>
                <a:cs typeface="+mn-ea"/>
                <a:sym typeface="+mn-ea"/>
              </a:rPr>
              <a:t>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7210</Words>
  <Application>WPS 演示</Application>
  <PresentationFormat>宽屏</PresentationFormat>
  <Paragraphs>178</Paragraphs>
  <Slides>25</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Algerian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76</cp:revision>
  <dcterms:created xsi:type="dcterms:W3CDTF">2019-05-16T11:22:00Z</dcterms:created>
  <dcterms:modified xsi:type="dcterms:W3CDTF">2021-09-07T00:30:20Z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